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43" r:id="rId3"/>
    <p:sldId id="374" r:id="rId4"/>
    <p:sldId id="582" r:id="rId5"/>
    <p:sldId id="600" r:id="rId6"/>
    <p:sldId id="431" r:id="rId7"/>
    <p:sldId id="602" r:id="rId8"/>
    <p:sldId id="603" r:id="rId9"/>
    <p:sldId id="604" r:id="rId10"/>
    <p:sldId id="605" r:id="rId11"/>
    <p:sldId id="606" r:id="rId12"/>
    <p:sldId id="607" r:id="rId13"/>
    <p:sldId id="563" r:id="rId14"/>
    <p:sldId id="564" r:id="rId15"/>
    <p:sldId id="566" r:id="rId16"/>
    <p:sldId id="565" r:id="rId17"/>
    <p:sldId id="567" r:id="rId18"/>
    <p:sldId id="568" r:id="rId19"/>
    <p:sldId id="608" r:id="rId20"/>
    <p:sldId id="609" r:id="rId21"/>
    <p:sldId id="610" r:id="rId22"/>
    <p:sldId id="611" r:id="rId23"/>
    <p:sldId id="584" r:id="rId24"/>
    <p:sldId id="585" r:id="rId25"/>
    <p:sldId id="569" r:id="rId26"/>
    <p:sldId id="527" r:id="rId27"/>
    <p:sldId id="533" r:id="rId28"/>
    <p:sldId id="534" r:id="rId29"/>
    <p:sldId id="535" r:id="rId30"/>
    <p:sldId id="539" r:id="rId31"/>
    <p:sldId id="586" r:id="rId32"/>
    <p:sldId id="571" r:id="rId33"/>
    <p:sldId id="572" r:id="rId34"/>
    <p:sldId id="589" r:id="rId35"/>
    <p:sldId id="590" r:id="rId36"/>
    <p:sldId id="591" r:id="rId37"/>
    <p:sldId id="592" r:id="rId38"/>
    <p:sldId id="593" r:id="rId39"/>
    <p:sldId id="575" r:id="rId40"/>
    <p:sldId id="576" r:id="rId41"/>
    <p:sldId id="577" r:id="rId42"/>
    <p:sldId id="578" r:id="rId43"/>
    <p:sldId id="579" r:id="rId44"/>
    <p:sldId id="490" r:id="rId45"/>
    <p:sldId id="612" r:id="rId46"/>
    <p:sldId id="594" r:id="rId47"/>
    <p:sldId id="595" r:id="rId48"/>
    <p:sldId id="598" r:id="rId49"/>
    <p:sldId id="5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00.png"/><Relationship Id="rId7" Type="http://schemas.openxmlformats.org/officeDocument/2006/relationships/image" Target="../media/image5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550.png"/><Relationship Id="rId4" Type="http://schemas.openxmlformats.org/officeDocument/2006/relationships/image" Target="../media/image310.png"/><Relationship Id="rId9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000.png"/><Relationship Id="rId7" Type="http://schemas.openxmlformats.org/officeDocument/2006/relationships/image" Target="../media/image570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0.png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00.png"/><Relationship Id="rId7" Type="http://schemas.openxmlformats.org/officeDocument/2006/relationships/image" Target="../media/image170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00.png"/><Relationship Id="rId4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40.png"/><Relationship Id="rId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6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Ridge, Lasso, and </a:t>
            </a:r>
            <a:r>
              <a:rPr lang="en-US" dirty="0" err="1">
                <a:solidFill>
                  <a:schemeClr val="bg1"/>
                </a:solidFill>
              </a:rPr>
              <a:t>ElasticNet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704680" y="892980"/>
            <a:ext cx="4649120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Model seems “okay”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But two problems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Do we have too many variables?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If so, which are the right variables?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#1) in-sample error measures will always tell us more variables improve model fit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#2) With a p–value heuristic like 0.05, we except 10 variables to be canonically significant even if they are truly equal to zero!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E9693-0CCA-A64D-A298-20A92DDE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910105"/>
            <a:ext cx="5638700" cy="56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However, We Are Really Overfit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5546361" y="892980"/>
            <a:ext cx="5807439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In-sample R2 is 0.6, </a:t>
            </a:r>
            <a:r>
              <a:rPr lang="en-US" sz="2000" dirty="0">
                <a:highlight>
                  <a:srgbClr val="FFFF00"/>
                </a:highlight>
              </a:rPr>
              <a:t>Out-of-sample R2 is negative! -0.922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 is it negative? Because a model with just an intercept does better than our really overfit model!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are fitting sensor reading noise and not the true sensor reading indicating possible failure!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Why? N is too small relative to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EF7B-0CEE-0341-935D-6E42355A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5" y="1010348"/>
            <a:ext cx="4509454" cy="5228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D61-98E0-2C41-82DA-694301E6D8AA}"/>
              </a:ext>
            </a:extLst>
          </p:cNvPr>
          <p:cNvSpPr/>
          <p:nvPr/>
        </p:nvSpPr>
        <p:spPr>
          <a:xfrm>
            <a:off x="5666282" y="3939530"/>
            <a:ext cx="6026046" cy="119090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How do we make it ”costly” to increase K? We add a penalty to increasing model complexity. That’s the idea of </a:t>
            </a:r>
            <a:r>
              <a:rPr lang="en-US" sz="2200" b="1" dirty="0">
                <a:solidFill>
                  <a:schemeClr val="bg1"/>
                </a:solidFill>
              </a:rPr>
              <a:t>regularization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4B455E4-1D1A-D448-90E7-0CB872BED8D0}"/>
              </a:ext>
            </a:extLst>
          </p:cNvPr>
          <p:cNvSpPr txBox="1">
            <a:spLocks/>
          </p:cNvSpPr>
          <p:nvPr/>
        </p:nvSpPr>
        <p:spPr>
          <a:xfrm>
            <a:off x="5546361" y="5392995"/>
            <a:ext cx="6490741" cy="124122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/>
              <a:t>Lasso, Ridge, and </a:t>
            </a:r>
            <a:r>
              <a:rPr lang="en-US" sz="2000" b="1" dirty="0" err="1"/>
              <a:t>ElasticNet</a:t>
            </a:r>
            <a:r>
              <a:rPr lang="en-US" sz="2000" b="1" dirty="0"/>
              <a:t> </a:t>
            </a:r>
            <a:r>
              <a:rPr lang="en-US" sz="2000" dirty="0"/>
              <a:t>are all examples of regularized regression models, that penalize magnitude of coefficients to balance the overfitting cost</a:t>
            </a:r>
          </a:p>
        </p:txBody>
      </p:sp>
    </p:spTree>
    <p:extLst>
      <p:ext uri="{BB962C8B-B14F-4D97-AF65-F5344CB8AC3E}">
        <p14:creationId xmlns:p14="http://schemas.microsoft.com/office/powerpoint/2010/main" val="202999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9D086-ABC0-7341-96DF-A41897BD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951" y="1490895"/>
            <a:ext cx="6714701" cy="5066363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14649" y="425593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Even IMF Overfits Forecasting Models!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B4A8-0962-9943-9306-496B9D7C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6" y="1472549"/>
            <a:ext cx="6405239" cy="327378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4174147-FB0A-E148-84BA-2424680D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00" y="5367105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TIL IMF forecasts are no better than a model with just an intercept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7E2D924-6F54-4A15-9229-828C115266FF}"/>
              </a:ext>
            </a:extLst>
          </p:cNvPr>
          <p:cNvSpPr/>
          <p:nvPr/>
        </p:nvSpPr>
        <p:spPr>
          <a:xfrm>
            <a:off x="7010400" y="2927684"/>
            <a:ext cx="4343400" cy="1171074"/>
          </a:xfrm>
          <a:prstGeom prst="frame">
            <a:avLst>
              <a:gd name="adj1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  <a:blipFill>
                <a:blip r:embed="rId2"/>
                <a:stretch>
                  <a:fillRect t="-97619" b="-1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1363018"/>
            <a:ext cx="4384975" cy="1499926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set K = 1 (i.e. one explanatory variable to make this easier)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D30143C-DCCF-8748-A823-AA7499BF6454}"/>
              </a:ext>
            </a:extLst>
          </p:cNvPr>
          <p:cNvSpPr/>
          <p:nvPr/>
        </p:nvSpPr>
        <p:spPr>
          <a:xfrm rot="5400000">
            <a:off x="3933904" y="1746857"/>
            <a:ext cx="565711" cy="228738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/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Least squares minimizes the sum of squared residuals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blipFill>
                <a:blip r:embed="rId3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4DBEF-C5B5-AB47-8D52-2C5C4C68F737}"/>
              </a:ext>
            </a:extLst>
          </p:cNvPr>
          <p:cNvGrpSpPr/>
          <p:nvPr/>
        </p:nvGrpSpPr>
        <p:grpSpPr>
          <a:xfrm>
            <a:off x="805543" y="4360586"/>
            <a:ext cx="4369851" cy="2435952"/>
            <a:chOff x="5886096" y="1917237"/>
            <a:chExt cx="5467704" cy="38273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255" y="1927952"/>
              <a:ext cx="40131" cy="319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71E6F0-80B0-E247-8B4E-63D7F7C2BFA5}"/>
                </a:ext>
              </a:extLst>
            </p:cNvPr>
            <p:cNvGrpSpPr/>
            <p:nvPr/>
          </p:nvGrpSpPr>
          <p:grpSpPr>
            <a:xfrm>
              <a:off x="5886096" y="1917237"/>
              <a:ext cx="5467704" cy="3827364"/>
              <a:chOff x="5886096" y="1917237"/>
              <a:chExt cx="5467704" cy="382736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BF050A-EF87-D146-9100-C5F435AD7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255" y="5124395"/>
                <a:ext cx="397154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51C6FC-30F5-5D41-B61F-7DFCC888B5DA}"/>
                  </a:ext>
                </a:extLst>
              </p:cNvPr>
              <p:cNvSpPr txBox="1"/>
              <p:nvPr/>
            </p:nvSpPr>
            <p:spPr>
              <a:xfrm>
                <a:off x="5886096" y="3287781"/>
                <a:ext cx="1733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D1C6E5-2C30-374E-AFBB-435ECDE11681}"/>
                  </a:ext>
                </a:extLst>
              </p:cNvPr>
              <p:cNvSpPr txBox="1"/>
              <p:nvPr/>
            </p:nvSpPr>
            <p:spPr>
              <a:xfrm>
                <a:off x="8636463" y="5313714"/>
                <a:ext cx="22982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X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9DAB7E-A9F2-C643-B2CE-4996AE208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800" y="1917237"/>
                <a:ext cx="3052720" cy="2654111"/>
              </a:xfrm>
              <a:prstGeom prst="line">
                <a:avLst/>
              </a:prstGeom>
              <a:ln w="2222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11874-52F0-9144-A4AC-F8EEB2CD1889}"/>
                  </a:ext>
                </a:extLst>
              </p:cNvPr>
              <p:cNvSpPr/>
              <p:nvPr/>
            </p:nvSpPr>
            <p:spPr>
              <a:xfrm>
                <a:off x="7969132" y="3526173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93C635-7C30-2647-80EE-CA3BA89A1362}"/>
                  </a:ext>
                </a:extLst>
              </p:cNvPr>
              <p:cNvSpPr/>
              <p:nvPr/>
            </p:nvSpPr>
            <p:spPr>
              <a:xfrm>
                <a:off x="10060394" y="2908175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39D6856-5BA2-2C4B-AA86-54FFE1971733}"/>
                  </a:ext>
                </a:extLst>
              </p:cNvPr>
              <p:cNvSpPr/>
              <p:nvPr/>
            </p:nvSpPr>
            <p:spPr>
              <a:xfrm>
                <a:off x="9310746" y="2304118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C2DEE7-4C3D-4748-9E28-D260149227DE}"/>
                  </a:ext>
                </a:extLst>
              </p:cNvPr>
              <p:cNvCxnSpPr>
                <a:stCxn id="52" idx="4"/>
              </p:cNvCxnSpPr>
              <p:nvPr/>
            </p:nvCxnSpPr>
            <p:spPr>
              <a:xfrm flipH="1">
                <a:off x="9388018" y="2488784"/>
                <a:ext cx="1" cy="59747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B3C755-26C9-5F43-90D4-CCF62C0BE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7666" y="2396451"/>
                <a:ext cx="0" cy="51172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D1F8A6-C7AC-2248-94E7-F2E7C317B668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046405" y="3710839"/>
                <a:ext cx="0" cy="5444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Visually, 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minimizes the difference between the points and the yellow line (red lines)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  <a:blipFill>
                <a:blip r:embed="rId4"/>
                <a:stretch>
                  <a:fillRect l="-1657" r="-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30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in contrast minimizes the OLS residuals plus the squared slope of beta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  <a:blipFill>
                <a:blip r:embed="rId3"/>
                <a:stretch>
                  <a:fillRect l="-1377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232CF29-7E65-344D-8211-DFBC88652FAC}"/>
              </a:ext>
            </a:extLst>
          </p:cNvPr>
          <p:cNvSpPr txBox="1">
            <a:spLocks/>
          </p:cNvSpPr>
          <p:nvPr/>
        </p:nvSpPr>
        <p:spPr>
          <a:xfrm>
            <a:off x="6520544" y="323475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Why is this smart? Let’s take the example where we only have two data points. 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520544" y="4946849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Our best fit line describes the points perfectly and our residuals = 0. Our bias is zero!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4" grpId="0"/>
      <p:bldP spid="2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OLS Bias and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415AD5-6529-5E4F-9C47-4C7FD345F6C3}"/>
              </a:ext>
            </a:extLst>
          </p:cNvPr>
          <p:cNvCxnSpPr>
            <a:cxnSpLocks/>
          </p:cNvCxnSpPr>
          <p:nvPr/>
        </p:nvCxnSpPr>
        <p:spPr>
          <a:xfrm flipV="1">
            <a:off x="787600" y="2055005"/>
            <a:ext cx="38545" cy="234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F050A-EF87-D146-9100-C5F435AD7F53}"/>
              </a:ext>
            </a:extLst>
          </p:cNvPr>
          <p:cNvCxnSpPr>
            <a:cxnSpLocks/>
          </p:cNvCxnSpPr>
          <p:nvPr/>
        </p:nvCxnSpPr>
        <p:spPr>
          <a:xfrm flipV="1">
            <a:off x="787600" y="4404381"/>
            <a:ext cx="3814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51C6FC-30F5-5D41-B61F-7DFCC888B5DA}"/>
              </a:ext>
            </a:extLst>
          </p:cNvPr>
          <p:cNvSpPr txBox="1"/>
          <p:nvPr/>
        </p:nvSpPr>
        <p:spPr>
          <a:xfrm>
            <a:off x="99168" y="3012377"/>
            <a:ext cx="848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1C6E5-2C30-374E-AFBB-435ECDE11681}"/>
              </a:ext>
            </a:extLst>
          </p:cNvPr>
          <p:cNvSpPr txBox="1"/>
          <p:nvPr/>
        </p:nvSpPr>
        <p:spPr>
          <a:xfrm>
            <a:off x="1591197" y="4494169"/>
            <a:ext cx="220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X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9DAB7E-A9F2-C643-B2CE-4996AE2082E1}"/>
              </a:ext>
            </a:extLst>
          </p:cNvPr>
          <p:cNvCxnSpPr>
            <a:cxnSpLocks/>
          </p:cNvCxnSpPr>
          <p:nvPr/>
        </p:nvCxnSpPr>
        <p:spPr>
          <a:xfrm flipV="1">
            <a:off x="1068582" y="2047130"/>
            <a:ext cx="2932062" cy="1950763"/>
          </a:xfrm>
          <a:prstGeom prst="line">
            <a:avLst/>
          </a:prstGeom>
          <a:ln w="222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5611874-52F0-9144-A4AC-F8EEB2CD1889}"/>
              </a:ext>
            </a:extLst>
          </p:cNvPr>
          <p:cNvSpPr/>
          <p:nvPr/>
        </p:nvSpPr>
        <p:spPr>
          <a:xfrm>
            <a:off x="1362166" y="3684185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39D6856-5BA2-2C4B-AA86-54FFE1971733}"/>
              </a:ext>
            </a:extLst>
          </p:cNvPr>
          <p:cNvSpPr/>
          <p:nvPr/>
        </p:nvSpPr>
        <p:spPr>
          <a:xfrm>
            <a:off x="2788126" y="2701600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096000" y="156542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Bias = 0, which is good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about our variance?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l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57C8DFD-1653-F744-A89C-2A09093C9E51}"/>
              </a:ext>
            </a:extLst>
          </p:cNvPr>
          <p:cNvSpPr/>
          <p:nvPr/>
        </p:nvSpPr>
        <p:spPr>
          <a:xfrm>
            <a:off x="1828800" y="237524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29B71-9569-E542-81B4-2DE0A3F98ED2}"/>
              </a:ext>
            </a:extLst>
          </p:cNvPr>
          <p:cNvSpPr/>
          <p:nvPr/>
        </p:nvSpPr>
        <p:spPr>
          <a:xfrm>
            <a:off x="3355919" y="297492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A0552-8E7D-5047-8E3D-FCD95627B28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432119" y="2443774"/>
            <a:ext cx="12446" cy="53115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6F6CD-A83A-A546-94EE-91444E17E85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905000" y="2536371"/>
            <a:ext cx="17131" cy="90689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22D31D-20AB-7C43-862D-532292F6E301}"/>
              </a:ext>
            </a:extLst>
          </p:cNvPr>
          <p:cNvSpPr/>
          <p:nvPr/>
        </p:nvSpPr>
        <p:spPr>
          <a:xfrm>
            <a:off x="1213729" y="5217733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71BEE-14BC-9646-80BA-F69315FCF3E7}"/>
              </a:ext>
            </a:extLst>
          </p:cNvPr>
          <p:cNvSpPr txBox="1"/>
          <p:nvPr/>
        </p:nvSpPr>
        <p:spPr>
          <a:xfrm>
            <a:off x="1362166" y="5100932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9F5BE-CC72-0D42-A0DB-D14A79C72CBF}"/>
              </a:ext>
            </a:extLst>
          </p:cNvPr>
          <p:cNvSpPr txBox="1"/>
          <p:nvPr/>
        </p:nvSpPr>
        <p:spPr>
          <a:xfrm>
            <a:off x="3066204" y="510093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371953-34F5-2E4A-B67D-BAE1FCF64DE1}"/>
              </a:ext>
            </a:extLst>
          </p:cNvPr>
          <p:cNvSpPr/>
          <p:nvPr/>
        </p:nvSpPr>
        <p:spPr>
          <a:xfrm>
            <a:off x="2860363" y="5205035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75189FC-DA74-4D45-8437-2281064CFAF9}"/>
              </a:ext>
            </a:extLst>
          </p:cNvPr>
          <p:cNvSpPr txBox="1">
            <a:spLocks/>
          </p:cNvSpPr>
          <p:nvPr/>
        </p:nvSpPr>
        <p:spPr>
          <a:xfrm>
            <a:off x="6096000" y="2881277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Imaging we had the following data in our test set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88B6F3A5-60E4-8444-BBD9-5ED3257CC9E5}"/>
              </a:ext>
            </a:extLst>
          </p:cNvPr>
          <p:cNvSpPr txBox="1">
            <a:spLocks/>
          </p:cNvSpPr>
          <p:nvPr/>
        </p:nvSpPr>
        <p:spPr>
          <a:xfrm>
            <a:off x="6096000" y="4005486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Then our test error would be the lines in red, and our variance would be high 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72BA96-DB3A-DD40-8E34-24A068139AEF}"/>
              </a:ext>
            </a:extLst>
          </p:cNvPr>
          <p:cNvSpPr txBox="1">
            <a:spLocks/>
          </p:cNvSpPr>
          <p:nvPr/>
        </p:nvSpPr>
        <p:spPr>
          <a:xfrm>
            <a:off x="6008914" y="5260904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accent1"/>
                </a:solidFill>
              </a:rPr>
              <a:t>Intuition: increasing bias can often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1105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3" grpId="0" animBg="1"/>
      <p:bldP spid="18" grpId="0" animBg="1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Now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</m:t>
                    </m:r>
                  </m:oMath>
                </a14:m>
                <a:r>
                  <a:rPr lang="en-US" sz="20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=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3"/>
                <a:stretch>
                  <a:fillRect l="-1256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would choose to have some positive residuals to because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residuals_ridge</a:t>
                </a:r>
                <a:r>
                  <a:rPr lang="en-US" sz="2000" dirty="0"/>
                  <a:t> + 1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is likely less than 0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/>
                  <a:t> (residuals with OLS plus lambda penalty)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  <a:blipFill>
                <a:blip r:embed="rId6"/>
                <a:stretch>
                  <a:fillRect l="-871" r="-1525" b="-1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5689524" y="5712536"/>
            <a:ext cx="5452590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Aka: we accept a little bias (higher residuals) for less variance (better test performance)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55D1-0001-A24C-B7B5-72D843DFEC0A}"/>
              </a:ext>
            </a:extLst>
          </p:cNvPr>
          <p:cNvSpPr/>
          <p:nvPr/>
        </p:nvSpPr>
        <p:spPr>
          <a:xfrm>
            <a:off x="6028572" y="2847307"/>
            <a:ext cx="270458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Suppose the OLS slope = 2 </a:t>
            </a:r>
          </a:p>
        </p:txBody>
      </p:sp>
    </p:spTree>
    <p:extLst>
      <p:ext uri="{BB962C8B-B14F-4D97-AF65-F5344CB8AC3E}">
        <p14:creationId xmlns:p14="http://schemas.microsoft.com/office/powerpoint/2010/main" val="3186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599833"/>
            <a:ext cx="3007163" cy="166445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4341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752286"/>
            <a:ext cx="0" cy="45636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87543" y="300017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Here ridge will have to accept very high residuals in order to avoid high slope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  <a:blipFill>
                <a:blip r:embed="rId6"/>
                <a:stretch>
                  <a:fillRect l="-41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/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will set slope to a very small amount (ex = 0.001) and we get: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</a:rPr>
                  <a:t>    residuals</a:t>
                </a:r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0.001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residuals </a:t>
                </a:r>
                <a:r>
                  <a:rPr lang="en-US" sz="2000" dirty="0"/>
                  <a:t>+ 0.0001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  <a:blipFill>
                <a:blip r:embed="rId7"/>
                <a:stretch>
                  <a:fillRect l="-104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187271" y="592752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we accept a lot of bias but low variance</a:t>
            </a:r>
          </a:p>
        </p:txBody>
      </p:sp>
    </p:spTree>
    <p:extLst>
      <p:ext uri="{BB962C8B-B14F-4D97-AF65-F5344CB8AC3E}">
        <p14:creationId xmlns:p14="http://schemas.microsoft.com/office/powerpoint/2010/main" val="538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058344" y="2550976"/>
            <a:ext cx="2803465" cy="188319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That’s just the OLS estimator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  <a:blipFill>
                <a:blip r:embed="rId6"/>
                <a:stretch>
                  <a:fillRect l="-1330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 residuals + 0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247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096000" y="4928846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lower the penalty on lambda the closer ridge is to OLS. </a:t>
            </a:r>
          </a:p>
        </p:txBody>
      </p:sp>
    </p:spTree>
    <p:extLst>
      <p:ext uri="{BB962C8B-B14F-4D97-AF65-F5344CB8AC3E}">
        <p14:creationId xmlns:p14="http://schemas.microsoft.com/office/powerpoint/2010/main" val="7610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=&gt; More Penalization, Smaller Coefficients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109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006839" y="3915554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13F980-6E27-434A-B82B-230EC468AC8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48195" y="3638781"/>
            <a:ext cx="3053281" cy="11350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/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minimizes cross-validated error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  <a:blipFill>
                <a:blip r:embed="rId9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Ridge Regression (Regularized Regression)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Cross-Validation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Lasso regression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 err="1"/>
              <a:t>ElasticNet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Regression in R: </a:t>
            </a:r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and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20A1-DECD-4735-B2BB-CFBCE77A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" y="3502059"/>
            <a:ext cx="6448434" cy="305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31550-F28D-4CE8-825A-179CED1E6E74}"/>
              </a:ext>
            </a:extLst>
          </p:cNvPr>
          <p:cNvSpPr txBox="1"/>
          <p:nvPr/>
        </p:nvSpPr>
        <p:spPr>
          <a:xfrm>
            <a:off x="7380513" y="2040711"/>
            <a:ext cx="4368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one of the best package in R or any language (ported to python in 2015) but can be difficult to work with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4C79D-B95B-4AC0-A00D-DE8005BC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7" y="1068740"/>
            <a:ext cx="6448434" cy="228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CFD1B-4463-4977-9171-117553D83430}"/>
              </a:ext>
            </a:extLst>
          </p:cNvPr>
          <p:cNvSpPr txBox="1"/>
          <p:nvPr/>
        </p:nvSpPr>
        <p:spPr>
          <a:xfrm>
            <a:off x="7380513" y="107684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</a:t>
            </a:r>
            <a:r>
              <a:rPr lang="en-US" sz="2400" dirty="0"/>
              <a:t> quickly estimates Ridge and Lasso models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68340-6D9D-4F97-A447-19E0B5454262}"/>
              </a:ext>
            </a:extLst>
          </p:cNvPr>
          <p:cNvSpPr txBox="1"/>
          <p:nvPr/>
        </p:nvSpPr>
        <p:spPr>
          <a:xfrm>
            <a:off x="7451270" y="3758372"/>
            <a:ext cx="436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glmnetUtils</a:t>
            </a:r>
            <a:r>
              <a:rPr lang="en-US" sz="2400" dirty="0"/>
              <a:t> is a helper package that makes our lives much easier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96AF2-CB78-4715-AF9F-B787FA344504}"/>
              </a:ext>
            </a:extLst>
          </p:cNvPr>
          <p:cNvSpPr txBox="1"/>
          <p:nvPr/>
        </p:nvSpPr>
        <p:spPr>
          <a:xfrm>
            <a:off x="7451269" y="503179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to install both </a:t>
            </a:r>
            <a:r>
              <a:rPr lang="en-US" sz="2400" dirty="0" err="1"/>
              <a:t>glmnet</a:t>
            </a:r>
            <a:r>
              <a:rPr lang="en-US" sz="2400" dirty="0"/>
              <a:t> and </a:t>
            </a:r>
            <a:r>
              <a:rPr lang="en-US" sz="2400" dirty="0" err="1"/>
              <a:t>glmnetUtils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47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492B88-ED7C-4624-BA7E-A8D9288D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2898155"/>
            <a:ext cx="4590603" cy="1502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5290011" y="818246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cv.glmnet</a:t>
            </a:r>
            <a:r>
              <a:rPr lang="en-US" sz="2400" dirty="0"/>
              <a:t> estimates a lasso or ridge model. Automatically performs cross-validation to select optimal lambda!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5290011" y="2051422"/>
            <a:ext cx="65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We must set alpha = 0 to signify ridge model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5290010" y="5252905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the difference? </a:t>
            </a:r>
            <a:r>
              <a:rPr lang="en-US" sz="2400" dirty="0" err="1"/>
              <a:t>Lambda.min</a:t>
            </a:r>
            <a:r>
              <a:rPr lang="en-US" sz="2400" dirty="0"/>
              <a:t> gives the best performing value, lambda.1se add extra penalization for more parsimony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13980A6-E808-4DAA-B296-72842714CAE6}"/>
              </a:ext>
            </a:extLst>
          </p:cNvPr>
          <p:cNvSpPr/>
          <p:nvPr/>
        </p:nvSpPr>
        <p:spPr>
          <a:xfrm>
            <a:off x="571501" y="3001238"/>
            <a:ext cx="3505200" cy="631452"/>
          </a:xfrm>
          <a:prstGeom prst="frame">
            <a:avLst>
              <a:gd name="adj1" fmla="val 6304"/>
            </a:avLst>
          </a:prstGeom>
          <a:solidFill>
            <a:srgbClr val="7030A0"/>
          </a:solidFill>
          <a:ln w="952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B125B-1F15-4B1A-BDFC-0730C05A900C}"/>
              </a:ext>
            </a:extLst>
          </p:cNvPr>
          <p:cNvCxnSpPr>
            <a:cxnSpLocks/>
          </p:cNvCxnSpPr>
          <p:nvPr/>
        </p:nvCxnSpPr>
        <p:spPr>
          <a:xfrm flipH="1">
            <a:off x="4204608" y="3215118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8B4BAC-25EB-4E56-99FF-9E550ED3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72157"/>
            <a:ext cx="4590603" cy="13813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CDD81-B030-4741-BF9E-54E652A0D3D1}"/>
              </a:ext>
            </a:extLst>
          </p:cNvPr>
          <p:cNvSpPr txBox="1"/>
          <p:nvPr/>
        </p:nvSpPr>
        <p:spPr>
          <a:xfrm>
            <a:off x="5436158" y="2884494"/>
            <a:ext cx="6435178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lambda.min</a:t>
            </a:r>
            <a:r>
              <a:rPr lang="en-US" sz="2400" dirty="0">
                <a:solidFill>
                  <a:schemeClr val="bg1"/>
                </a:solidFill>
              </a:rPr>
              <a:t> stores the value of lambda that minimizes cross-validated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572FD-67B3-4327-A714-D7FD75A953B2}"/>
              </a:ext>
            </a:extLst>
          </p:cNvPr>
          <p:cNvSpPr txBox="1"/>
          <p:nvPr/>
        </p:nvSpPr>
        <p:spPr>
          <a:xfrm>
            <a:off x="5436158" y="3940312"/>
            <a:ext cx="643517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lambda.1se stores the value of lambda that minimizes cross-validated error plus one estimated standard error 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86D43F2-9839-4829-BB97-3D4460663060}"/>
              </a:ext>
            </a:extLst>
          </p:cNvPr>
          <p:cNvSpPr/>
          <p:nvPr/>
        </p:nvSpPr>
        <p:spPr>
          <a:xfrm>
            <a:off x="530680" y="3767408"/>
            <a:ext cx="3673928" cy="567825"/>
          </a:xfrm>
          <a:prstGeom prst="frame">
            <a:avLst>
              <a:gd name="adj1" fmla="val 6304"/>
            </a:avLst>
          </a:prstGeom>
          <a:solidFill>
            <a:schemeClr val="accent1"/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1FA72D-E33E-4C42-9BC2-99375B5FB051}"/>
              </a:ext>
            </a:extLst>
          </p:cNvPr>
          <p:cNvCxnSpPr>
            <a:cxnSpLocks/>
          </p:cNvCxnSpPr>
          <p:nvPr/>
        </p:nvCxnSpPr>
        <p:spPr>
          <a:xfrm flipH="1">
            <a:off x="4273463" y="4068840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84A463-C115-48BD-B78E-D2308980EB21}"/>
              </a:ext>
            </a:extLst>
          </p:cNvPr>
          <p:cNvCxnSpPr>
            <a:cxnSpLocks/>
          </p:cNvCxnSpPr>
          <p:nvPr/>
        </p:nvCxnSpPr>
        <p:spPr>
          <a:xfrm flipH="1" flipV="1">
            <a:off x="3398620" y="2214332"/>
            <a:ext cx="2198312" cy="836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B62B65D4-65B0-420B-A866-368053419A46}"/>
              </a:ext>
            </a:extLst>
          </p:cNvPr>
          <p:cNvSpPr/>
          <p:nvPr/>
        </p:nvSpPr>
        <p:spPr>
          <a:xfrm>
            <a:off x="2502040" y="2120202"/>
            <a:ext cx="896580" cy="197915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8" grpId="0" animBg="1"/>
      <p:bldP spid="20" grpId="0" animBg="1"/>
      <p:bldP spid="21" grpId="0" animBg="1"/>
      <p:bldP spid="24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Cross-Validated MSE Plot As A Function of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41E7-1238-4849-8AEA-8C2B6D8B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18" y="1023539"/>
            <a:ext cx="6011409" cy="47835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3147118" y="6012558"/>
            <a:ext cx="39162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727" t="-3974" r="-242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581" t="-3046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171697" y="2149855"/>
            <a:ext cx="1328878" cy="8551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259972" y="300497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</p:cNvCxnSpPr>
          <p:nvPr/>
        </p:nvCxnSpPr>
        <p:spPr>
          <a:xfrm flipH="1" flipV="1">
            <a:off x="2016715" y="1416621"/>
            <a:ext cx="1778735" cy="28513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724662" y="1187737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7757326" y="1235916"/>
            <a:ext cx="400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plot(</a:t>
            </a:r>
            <a:r>
              <a:rPr lang="en-US" sz="2400" i="1" dirty="0" err="1"/>
              <a:t>model_object</a:t>
            </a:r>
            <a:r>
              <a:rPr lang="en-US" sz="2400" dirty="0"/>
              <a:t>) calls the MSE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7757325" y="2210124"/>
            <a:ext cx="4003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shows how the cross-validated MSE (y-axis) varies as we increase lambda (penalization)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B138E-EE35-4C75-9C48-99D7D6C58889}"/>
              </a:ext>
            </a:extLst>
          </p:cNvPr>
          <p:cNvSpPr txBox="1"/>
          <p:nvPr/>
        </p:nvSpPr>
        <p:spPr>
          <a:xfrm>
            <a:off x="7757325" y="3922995"/>
            <a:ext cx="400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defaults to lambda.1se but either can be appropriate</a:t>
            </a:r>
          </a:p>
        </p:txBody>
      </p:sp>
    </p:spTree>
    <p:extLst>
      <p:ext uri="{BB962C8B-B14F-4D97-AF65-F5344CB8AC3E}">
        <p14:creationId xmlns:p14="http://schemas.microsoft.com/office/powerpoint/2010/main" val="3946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  <p:bldP spid="13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K-Fold Cross-Validation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determines how parsimonious our final model 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more parsimonious = fewer variables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less parsimonious = more variables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In practice, we will estimate several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see which best approximates out of sample-fit.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/>
                  <a:t>Cross-validation</a:t>
                </a:r>
                <a:r>
                  <a:rPr lang="en-US" sz="2400" dirty="0"/>
                  <a:t> is a clever technique that approximates out of sample fit.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Why not just estimate against the test set? We want to save our test set to estimate final “tuned” model performance after we’ve chosen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  <a:blipFill>
                <a:blip r:embed="rId3"/>
                <a:stretch>
                  <a:fillRect l="-766" t="-24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Ridge? 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244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38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106726" y="3055489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Our </a:t>
                </a:r>
                <a:r>
                  <a:rPr lang="en-US" sz="2000" b="1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 </m:t>
                    </m:r>
                  </m:oMath>
                </a14:m>
                <a:r>
                  <a:rPr lang="en-US" sz="2000" dirty="0"/>
                  <a:t>is the lambda that minimizes cross-validated error</a:t>
                </a:r>
              </a:p>
            </p:txBody>
          </p:sp>
        </mc:Choice>
        <mc:Fallback xmlns="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  <a:blipFill>
                <a:blip r:embed="rId8"/>
                <a:stretch>
                  <a:fillRect l="-138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6DC7-08D1-E649-884F-E6FBE9A7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0"/>
            <a:ext cx="395151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 k-fold </a:t>
            </a:r>
            <a:r>
              <a:rPr lang="en-US" sz="2400" b="1" dirty="0"/>
              <a:t>cross-validation </a:t>
            </a:r>
            <a:r>
              <a:rPr lang="en-US" sz="2400" dirty="0"/>
              <a:t>we first partition (divide) data into K distinct groups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Fit a model using data excluding group 1, use that model to predict into group 1.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Fit a model using data excluding group 2,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Proceed until we have </a:t>
            </a:r>
            <a:r>
              <a:rPr lang="en-US" sz="2400" dirty="0" err="1"/>
              <a:t>yhats</a:t>
            </a:r>
            <a:r>
              <a:rPr lang="en-US" sz="2400" dirty="0"/>
              <a:t> for every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129C-20A4-E34A-A615-A04A1794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3" t="721"/>
          <a:stretch/>
        </p:blipFill>
        <p:spPr>
          <a:xfrm>
            <a:off x="5919536" y="978567"/>
            <a:ext cx="5128475" cy="5198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D150F-BFAE-4DC0-B804-DDF2D54AD9B4}"/>
              </a:ext>
            </a:extLst>
          </p:cNvPr>
          <p:cNvSpPr txBox="1"/>
          <p:nvPr/>
        </p:nvSpPr>
        <p:spPr>
          <a:xfrm rot="16200000">
            <a:off x="5049656" y="2732404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227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start by randomly assigning each data point to one of k folds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We fit a model excluding data from fold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68465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−{1}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−{1}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1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131938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371595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8" y="2618078"/>
            <a:ext cx="690579" cy="612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3"/>
            <a:ext cx="660852" cy="94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64314" y="3469969"/>
            <a:ext cx="946379" cy="631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4359760"/>
            <a:ext cx="593106" cy="3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2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0663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−{2}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−{2}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{2}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2830077"/>
            <a:ext cx="349777" cy="8215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9" y="2137367"/>
            <a:ext cx="670543" cy="10930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4"/>
            <a:ext cx="523069" cy="392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30872" y="2566540"/>
            <a:ext cx="898783" cy="1578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3918790"/>
            <a:ext cx="528965" cy="444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01D8E2A-33D9-1A4E-ABF1-E3BD98B04C78}"/>
              </a:ext>
            </a:extLst>
          </p:cNvPr>
          <p:cNvSpPr/>
          <p:nvPr/>
        </p:nvSpPr>
        <p:spPr>
          <a:xfrm>
            <a:off x="7054767" y="417624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>
            <a:off x="6388310" y="3254942"/>
            <a:ext cx="538177" cy="127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19" grpId="0"/>
      <p:bldP spid="20" grpId="0"/>
      <p:bldP spid="21" grpId="0" animBg="1"/>
      <p:bldP spid="2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00550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−{3}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−{3}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{3}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7023789" y="2384352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07429" y="3229418"/>
            <a:ext cx="349777" cy="12412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10" y="2595443"/>
            <a:ext cx="632160" cy="63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442375" y="2902572"/>
            <a:ext cx="864062" cy="1198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</p:cNvCxnSpPr>
          <p:nvPr/>
        </p:nvCxnSpPr>
        <p:spPr>
          <a:xfrm flipV="1">
            <a:off x="6293539" y="2127172"/>
            <a:ext cx="1043601" cy="1917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 flipV="1">
            <a:off x="6388311" y="3382788"/>
            <a:ext cx="461731" cy="438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67D313-C448-9B48-BEEA-2FA9E5FC8765}"/>
              </a:ext>
            </a:extLst>
          </p:cNvPr>
          <p:cNvSpPr txBox="1"/>
          <p:nvPr/>
        </p:nvSpPr>
        <p:spPr>
          <a:xfrm>
            <a:off x="7741088" y="194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5BEEF-A5DC-A74F-85F1-6E26AF3E454F}"/>
              </a:ext>
            </a:extLst>
          </p:cNvPr>
          <p:cNvSpPr txBox="1"/>
          <p:nvPr/>
        </p:nvSpPr>
        <p:spPr>
          <a:xfrm>
            <a:off x="7737090" y="2853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Linear Regression Review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CV Versus LOOCV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4619822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Advantages of K-Fold CV over LOOCV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Only need to estimate K models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Disadvantages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Higher variance (more uncertainty in </a:t>
            </a:r>
            <a:r>
              <a:rPr lang="en-US" sz="2200" dirty="0" err="1"/>
              <a:t>y_hats</a:t>
            </a:r>
            <a:r>
              <a:rPr lang="en-US" sz="2200" dirty="0"/>
              <a:t>)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Because of computational cost K-Fold CV more commonly used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2406"/>
                  </p:ext>
                </p:extLst>
              </p:nvPr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303614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57327" y="1936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8D5DE-450D-4077-8A97-E8CE3D4AF9F0}"/>
              </a:ext>
            </a:extLst>
          </p:cNvPr>
          <p:cNvSpPr txBox="1"/>
          <p:nvPr/>
        </p:nvSpPr>
        <p:spPr>
          <a:xfrm>
            <a:off x="7757327" y="23806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FD34A-228A-466F-B8B9-1B092A0DF959}"/>
              </a:ext>
            </a:extLst>
          </p:cNvPr>
          <p:cNvSpPr txBox="1"/>
          <p:nvPr/>
        </p:nvSpPr>
        <p:spPr>
          <a:xfrm>
            <a:off x="7757327" y="28524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2F9CF-E46A-4019-9562-CFD8D701BADF}"/>
              </a:ext>
            </a:extLst>
          </p:cNvPr>
          <p:cNvSpPr txBox="1"/>
          <p:nvPr/>
        </p:nvSpPr>
        <p:spPr>
          <a:xfrm>
            <a:off x="7774338" y="3280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A5F10-E01D-4EEF-B712-42AFD44E1AA0}"/>
              </a:ext>
            </a:extLst>
          </p:cNvPr>
          <p:cNvSpPr txBox="1"/>
          <p:nvPr/>
        </p:nvSpPr>
        <p:spPr>
          <a:xfrm>
            <a:off x="7757327" y="367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CF8CF-B2F2-4303-8565-FCCDAEC0FE16}"/>
              </a:ext>
            </a:extLst>
          </p:cNvPr>
          <p:cNvSpPr txBox="1"/>
          <p:nvPr/>
        </p:nvSpPr>
        <p:spPr>
          <a:xfrm>
            <a:off x="7777295" y="41418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/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𝐾𝐶𝑉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𝐾𝐶𝑉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blipFill>
                <a:blip r:embed="rId3"/>
                <a:stretch>
                  <a:fillRect l="-1538" t="-169643" r="-308" b="-25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Lasso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+…+|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| 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BE1C27-3B50-42F1-9104-0574100EB4E4}"/>
              </a:ext>
            </a:extLst>
          </p:cNvPr>
          <p:cNvSpPr txBox="1">
            <a:spLocks/>
          </p:cNvSpPr>
          <p:nvPr/>
        </p:nvSpPr>
        <p:spPr>
          <a:xfrm>
            <a:off x="6198590" y="2405172"/>
            <a:ext cx="4589942" cy="1364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Lasso minimizes the residuals plus lambda times the absolute value of the slope coefficients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05FD8C-3F1C-4825-A79C-3A342C3F9115}"/>
              </a:ext>
            </a:extLst>
          </p:cNvPr>
          <p:cNvSpPr txBox="1">
            <a:spLocks/>
          </p:cNvSpPr>
          <p:nvPr/>
        </p:nvSpPr>
        <p:spPr>
          <a:xfrm>
            <a:off x="6198590" y="4947940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still accepts a little bias for (hopefully) less variance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091313" y="3983627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  <a:blipFill>
                <a:blip r:embed="rId5"/>
                <a:stretch>
                  <a:fillRect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1DE46-8091-4DB1-87A4-E00374108B93}"/>
              </a:ext>
            </a:extLst>
          </p:cNvPr>
          <p:cNvCxnSpPr>
            <a:cxnSpLocks/>
          </p:cNvCxnSpPr>
          <p:nvPr/>
        </p:nvCxnSpPr>
        <p:spPr>
          <a:xfrm>
            <a:off x="2989585" y="384046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01AD5-2722-4C65-AA62-DA954ADD82F0}"/>
              </a:ext>
            </a:extLst>
          </p:cNvPr>
          <p:cNvCxnSpPr>
            <a:cxnSpLocks/>
          </p:cNvCxnSpPr>
          <p:nvPr/>
        </p:nvCxnSpPr>
        <p:spPr>
          <a:xfrm>
            <a:off x="1572201" y="4458482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13A881D-71A1-44EC-9D81-AC29BD99BC9E}"/>
              </a:ext>
            </a:extLst>
          </p:cNvPr>
          <p:cNvSpPr txBox="1">
            <a:spLocks/>
          </p:cNvSpPr>
          <p:nvPr/>
        </p:nvSpPr>
        <p:spPr>
          <a:xfrm>
            <a:off x="6183222" y="387440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coefficients are still smaller than OLS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88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Lasso Property: Variable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877926"/>
            <a:chOff x="607078" y="3463566"/>
            <a:chExt cx="4503002" cy="287792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/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E.g. if we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200" dirty="0"/>
                  <a:t>, maybe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  <a:blipFill>
                <a:blip r:embed="rId5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110241" y="4141299"/>
            <a:ext cx="2972846" cy="996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For large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200" dirty="0"/>
                  <a:t>, some slope coefficients will be chosen to be exactly zero</a:t>
                </a:r>
              </a:p>
            </p:txBody>
          </p:sp>
        </mc:Choice>
        <mc:Fallback xmlns="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  <a:blipFill>
                <a:blip r:embed="rId7"/>
                <a:stretch>
                  <a:fillRect l="-1699" r="-287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>
                    <a:highlight>
                      <a:srgbClr val="00FF00"/>
                    </a:highlight>
                  </a:rPr>
                  <a:t>If that happens we effectively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highlight>
                      <a:srgbClr val="00FF00"/>
                    </a:highlight>
                  </a:rPr>
                  <a:t> from the equation, and we have a variable selection algorithm </a:t>
                </a: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  <a:blipFill>
                <a:blip r:embed="rId8"/>
                <a:stretch>
                  <a:fillRect l="-1623" r="-624" b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EB297-D74A-45CB-9D78-2B9708181C2D}"/>
              </a:ext>
            </a:extLst>
          </p:cNvPr>
          <p:cNvCxnSpPr>
            <a:cxnSpLocks/>
          </p:cNvCxnSpPr>
          <p:nvPr/>
        </p:nvCxnSpPr>
        <p:spPr>
          <a:xfrm flipH="1" flipV="1">
            <a:off x="6560674" y="1525695"/>
            <a:ext cx="301945" cy="25814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07890-5CDE-47CF-A84F-01E0F78F6CF1}"/>
              </a:ext>
            </a:extLst>
          </p:cNvPr>
          <p:cNvCxnSpPr>
            <a:cxnSpLocks/>
          </p:cNvCxnSpPr>
          <p:nvPr/>
        </p:nvCxnSpPr>
        <p:spPr>
          <a:xfrm flipH="1">
            <a:off x="6560674" y="1544563"/>
            <a:ext cx="236955" cy="22041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FF3FDB-4C91-43B8-A846-388980A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" y="3057427"/>
            <a:ext cx="5133976" cy="141531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096000" y="818246"/>
            <a:ext cx="577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estimate lasso using </a:t>
            </a:r>
            <a:r>
              <a:rPr lang="en-US" sz="2400" dirty="0" err="1"/>
              <a:t>cv.glmnet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6096000" y="1308988"/>
            <a:ext cx="577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must set alpha = 1 to estimate Lasso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065854" y="2285311"/>
            <a:ext cx="577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 we get values of </a:t>
            </a:r>
            <a:r>
              <a:rPr lang="en-US" sz="2400" dirty="0" err="1"/>
              <a:t>lambda.min</a:t>
            </a:r>
            <a:r>
              <a:rPr lang="en-US" sz="2400" dirty="0"/>
              <a:t> (minimizes cross-validated MSE) and lambda.1se (minimum plus 1 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92B34-90C2-4B79-84F2-C60CA6B5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13969"/>
            <a:ext cx="5133975" cy="14573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A0F814-D458-4A82-AFBE-FCFDB341CE6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97688" y="1724487"/>
            <a:ext cx="2198312" cy="36026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441D3975-21B4-4E10-A57A-19B43E447D17}"/>
              </a:ext>
            </a:extLst>
          </p:cNvPr>
          <p:cNvSpPr/>
          <p:nvPr/>
        </p:nvSpPr>
        <p:spPr>
          <a:xfrm>
            <a:off x="2792814" y="1996953"/>
            <a:ext cx="1024487" cy="28835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D0C98-B2C7-4EA3-943D-338240B7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" y="566779"/>
            <a:ext cx="5340553" cy="486348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Lasso Cross-Validated MSE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1806218" y="4887701"/>
            <a:ext cx="330839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417" t="-3974" r="-241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251" t="-2538" r="-19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266093" y="3346101"/>
            <a:ext cx="1647929" cy="9923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112504" y="433849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1608418" y="1243074"/>
            <a:ext cx="2280296" cy="51064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259972" y="1058408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6598285" y="1012241"/>
            <a:ext cx="512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MSE plot is very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6558112" y="1753715"/>
            <a:ext cx="516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 number indicates number of non-zero coefficients for each value of lambda!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AEDC4B-0AEF-46E2-B2AA-91DC7BBD914E}"/>
              </a:ext>
            </a:extLst>
          </p:cNvPr>
          <p:cNvCxnSpPr>
            <a:cxnSpLocks/>
          </p:cNvCxnSpPr>
          <p:nvPr/>
        </p:nvCxnSpPr>
        <p:spPr>
          <a:xfrm flipH="1" flipV="1">
            <a:off x="4441239" y="1312470"/>
            <a:ext cx="2248427" cy="187719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F074C6-78A1-4F33-A87E-6C08366239E5}"/>
              </a:ext>
            </a:extLst>
          </p:cNvPr>
          <p:cNvSpPr txBox="1"/>
          <p:nvPr/>
        </p:nvSpPr>
        <p:spPr>
          <a:xfrm>
            <a:off x="6560492" y="2954044"/>
            <a:ext cx="516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 at this value of lambda, 9 variables are non-zero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168AF-55DA-42F6-8694-B4A426656DB2}"/>
              </a:ext>
            </a:extLst>
          </p:cNvPr>
          <p:cNvSpPr txBox="1"/>
          <p:nvPr/>
        </p:nvSpPr>
        <p:spPr>
          <a:xfrm>
            <a:off x="6558112" y="3974497"/>
            <a:ext cx="516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still have lambda.1se and </a:t>
            </a:r>
            <a:r>
              <a:rPr lang="en-US" sz="2400" dirty="0" err="1"/>
              <a:t>lambda.min</a:t>
            </a:r>
            <a:r>
              <a:rPr lang="en-US" sz="2400" dirty="0"/>
              <a:t> vertical dashed lines but lambda.1se generally shrinks more variables to exactly zero! </a:t>
            </a:r>
          </a:p>
        </p:txBody>
      </p:sp>
    </p:spTree>
    <p:extLst>
      <p:ext uri="{BB962C8B-B14F-4D97-AF65-F5344CB8AC3E}">
        <p14:creationId xmlns:p14="http://schemas.microsoft.com/office/powerpoint/2010/main" val="18800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Coefficient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607040" y="818246"/>
            <a:ext cx="52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build the lasso coefficient vector as we did for Ridge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607040" y="1834931"/>
            <a:ext cx="507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 the higher the lambda (lambda.1se &gt; </a:t>
            </a:r>
            <a:r>
              <a:rPr lang="en-US" sz="2400" dirty="0" err="1"/>
              <a:t>lambda.min</a:t>
            </a:r>
            <a:r>
              <a:rPr lang="en-US" sz="2400" dirty="0"/>
              <a:t>) the more variables that are “shrunk” to zero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C0F53-A6CB-4113-A009-DCB120AB2F0C}"/>
              </a:ext>
            </a:extLst>
          </p:cNvPr>
          <p:cNvSpPr txBox="1"/>
          <p:nvPr/>
        </p:nvSpPr>
        <p:spPr>
          <a:xfrm>
            <a:off x="6607040" y="3374425"/>
            <a:ext cx="50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sets coefficients = 0 if they do not improve the cross-validated 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909F-B31F-4D03-B998-958252D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903134"/>
            <a:ext cx="5651988" cy="5831824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728746C8-4171-44FE-B1BB-CDDAECFF5521}"/>
              </a:ext>
            </a:extLst>
          </p:cNvPr>
          <p:cNvSpPr/>
          <p:nvPr/>
        </p:nvSpPr>
        <p:spPr>
          <a:xfrm>
            <a:off x="3536393" y="2720434"/>
            <a:ext cx="965270" cy="61561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0453B62-7A1F-46C0-8B4E-A95F8D7680CB}"/>
              </a:ext>
            </a:extLst>
          </p:cNvPr>
          <p:cNvSpPr/>
          <p:nvPr/>
        </p:nvSpPr>
        <p:spPr>
          <a:xfrm>
            <a:off x="3638551" y="5475356"/>
            <a:ext cx="712385" cy="694331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EEE9B14-9D49-4D5D-8208-18FDF66AF77E}"/>
              </a:ext>
            </a:extLst>
          </p:cNvPr>
          <p:cNvSpPr/>
          <p:nvPr/>
        </p:nvSpPr>
        <p:spPr>
          <a:xfrm>
            <a:off x="3662835" y="3974590"/>
            <a:ext cx="712385" cy="513009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28231-1939-48F6-BB0C-41887CCBD3B2}"/>
              </a:ext>
            </a:extLst>
          </p:cNvPr>
          <p:cNvSpPr txBox="1"/>
          <p:nvPr/>
        </p:nvSpPr>
        <p:spPr>
          <a:xfrm>
            <a:off x="6607039" y="4330694"/>
            <a:ext cx="50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Ridge will just shrink these coefficients towards zero but will never set them exactly = 0</a:t>
            </a:r>
          </a:p>
        </p:txBody>
      </p:sp>
    </p:spTree>
    <p:extLst>
      <p:ext uri="{BB962C8B-B14F-4D97-AF65-F5344CB8AC3E}">
        <p14:creationId xmlns:p14="http://schemas.microsoft.com/office/powerpoint/2010/main" val="30803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36" grpId="0"/>
      <p:bldP spid="12" grpId="0" animBg="1"/>
      <p:bldP spid="13" grpId="0" animBg="1"/>
      <p:bldP spid="14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1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2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94927FC-5A69-4A8B-84C6-350893221A81}"/>
              </a:ext>
            </a:extLst>
          </p:cNvPr>
          <p:cNvSpPr txBox="1">
            <a:spLocks/>
          </p:cNvSpPr>
          <p:nvPr/>
        </p:nvSpPr>
        <p:spPr>
          <a:xfrm>
            <a:off x="379681" y="4329580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pick an arbitrary value of s = 1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BB7BAEA-B3E6-4C1D-9257-BFD86C996348}"/>
              </a:ext>
            </a:extLst>
          </p:cNvPr>
          <p:cNvSpPr txBox="1">
            <a:spLocks/>
          </p:cNvSpPr>
          <p:nvPr/>
        </p:nvSpPr>
        <p:spPr>
          <a:xfrm>
            <a:off x="379681" y="5368342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do these look like graphically?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824D21-ED97-40CD-8227-D5EFCA594848}"/>
              </a:ext>
            </a:extLst>
          </p:cNvPr>
          <p:cNvCxnSpPr>
            <a:cxnSpLocks/>
          </p:cNvCxnSpPr>
          <p:nvPr/>
        </p:nvCxnSpPr>
        <p:spPr>
          <a:xfrm>
            <a:off x="8469744" y="131390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FF998-CBEB-469D-8EF9-DC0294265ACC}"/>
              </a:ext>
            </a:extLst>
          </p:cNvPr>
          <p:cNvCxnSpPr>
            <a:cxnSpLocks/>
          </p:cNvCxnSpPr>
          <p:nvPr/>
        </p:nvCxnSpPr>
        <p:spPr>
          <a:xfrm flipH="1">
            <a:off x="6096000" y="353132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/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/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53D42-D916-4E18-8E2A-F593B0E56F5E}"/>
              </a:ext>
            </a:extLst>
          </p:cNvPr>
          <p:cNvCxnSpPr>
            <a:cxnSpLocks/>
          </p:cNvCxnSpPr>
          <p:nvPr/>
        </p:nvCxnSpPr>
        <p:spPr>
          <a:xfrm>
            <a:off x="8482540" y="209753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AAFF3-962C-4416-BCA9-2651E4CC31C2}"/>
              </a:ext>
            </a:extLst>
          </p:cNvPr>
          <p:cNvCxnSpPr>
            <a:cxnSpLocks/>
          </p:cNvCxnSpPr>
          <p:nvPr/>
        </p:nvCxnSpPr>
        <p:spPr>
          <a:xfrm>
            <a:off x="6998427" y="353132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E05B5E-C16F-4FAC-B96C-AD784DAD47D3}"/>
              </a:ext>
            </a:extLst>
          </p:cNvPr>
          <p:cNvCxnSpPr>
            <a:cxnSpLocks/>
          </p:cNvCxnSpPr>
          <p:nvPr/>
        </p:nvCxnSpPr>
        <p:spPr>
          <a:xfrm flipH="1">
            <a:off x="7015179" y="209753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942A1D-F805-4DF1-BA38-298ACD57491D}"/>
              </a:ext>
            </a:extLst>
          </p:cNvPr>
          <p:cNvCxnSpPr>
            <a:cxnSpLocks/>
          </p:cNvCxnSpPr>
          <p:nvPr/>
        </p:nvCxnSpPr>
        <p:spPr>
          <a:xfrm flipH="1">
            <a:off x="8453927" y="35188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/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blipFill>
                <a:blip r:embed="rId6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54162463-D73A-4C20-85D5-C6A31C2A2EB6}"/>
              </a:ext>
            </a:extLst>
          </p:cNvPr>
          <p:cNvSpPr/>
          <p:nvPr/>
        </p:nvSpPr>
        <p:spPr>
          <a:xfrm>
            <a:off x="7015178" y="209753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/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blipFill>
                <a:blip r:embed="rId7"/>
                <a:stretch>
                  <a:fillRect l="-25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Occam’s Razor and Statistics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FB59EE36-2040-AC43-A9B5-A29FFD8B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55" y="1272487"/>
            <a:ext cx="4015154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b="1" dirty="0"/>
              <a:t>In statistics </a:t>
            </a:r>
            <a:r>
              <a:rPr lang="en-US" sz="2400" b="1" u="sng" dirty="0"/>
              <a:t>Parsimony </a:t>
            </a:r>
            <a:r>
              <a:rPr lang="en-US" sz="2400" b="1" dirty="0"/>
              <a:t>is the analogue of Occam’s razor</a:t>
            </a:r>
            <a:endParaRPr lang="en-US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Between two equal models (performance-wise) we prefer the simpler one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Simpler = fewer variables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But which variables are superfluous?! (unnecessary)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Lasso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key methods to derive parsimonious linear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ED9E0-728D-204B-94D3-6DE5EF499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18"/>
          <a:stretch/>
        </p:blipFill>
        <p:spPr>
          <a:xfrm>
            <a:off x="5083989" y="1470191"/>
            <a:ext cx="3537022" cy="3917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4B3C40-D4EB-3C41-A5C7-558D6FC9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82"/>
          <a:stretch/>
        </p:blipFill>
        <p:spPr>
          <a:xfrm>
            <a:off x="8131126" y="1889393"/>
            <a:ext cx="3873335" cy="3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6632930" y="155667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Suppose the optimal OLS beta is this point in black</a:t>
            </a:r>
          </a:p>
        </p:txBody>
      </p:sp>
      <p:sp>
        <p:nvSpPr>
          <p:cNvPr id="49" name="Content Placeholder 5">
            <a:extLst>
              <a:ext uri="{FF2B5EF4-FFF2-40B4-BE49-F238E27FC236}">
                <a16:creationId xmlns:a16="http://schemas.microsoft.com/office/drawing/2014/main" id="{EE5D56BA-F891-4326-853D-C4BD987597FF}"/>
              </a:ext>
            </a:extLst>
          </p:cNvPr>
          <p:cNvSpPr txBox="1">
            <a:spLocks/>
          </p:cNvSpPr>
          <p:nvPr/>
        </p:nvSpPr>
        <p:spPr>
          <a:xfrm>
            <a:off x="6606950" y="2959725"/>
            <a:ext cx="4937350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Meaning, without constraints this point achieves a minimum of the residuals 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73768BCA-D402-4CB2-B60C-E567339103E6}"/>
              </a:ext>
            </a:extLst>
          </p:cNvPr>
          <p:cNvSpPr txBox="1">
            <a:spLocks/>
          </p:cNvSpPr>
          <p:nvPr/>
        </p:nvSpPr>
        <p:spPr>
          <a:xfrm>
            <a:off x="6632929" y="4230261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We can represent that graphically as a series of contour lines where the black dot (OLS beta) is the minimum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6FB75C22-7B0A-4FD8-BE53-CF41893A97F0}"/>
              </a:ext>
            </a:extLst>
          </p:cNvPr>
          <p:cNvSpPr txBox="1">
            <a:spLocks/>
          </p:cNvSpPr>
          <p:nvPr/>
        </p:nvSpPr>
        <p:spPr>
          <a:xfrm>
            <a:off x="6632929" y="5704918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Level curves farther from the OLS point are higher residuals</a:t>
            </a:r>
          </a:p>
        </p:txBody>
      </p:sp>
    </p:spTree>
    <p:extLst>
      <p:ext uri="{BB962C8B-B14F-4D97-AF65-F5344CB8AC3E}">
        <p14:creationId xmlns:p14="http://schemas.microsoft.com/office/powerpoint/2010/main" val="629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49" grpId="0"/>
      <p:bldP spid="50" grpId="0"/>
      <p:bldP spid="6" grpId="0" animBg="1"/>
      <p:bldP spid="5" grpId="0" animBg="1"/>
      <p:bldP spid="53" grpId="0" animBg="1"/>
      <p:bldP spid="54" grpId="0" animBg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ridge equation is asking is: “find the lowest residual level curve while staying within the blue circle”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/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blue line</a:t>
            </a:r>
          </a:p>
        </p:txBody>
      </p:sp>
    </p:spTree>
    <p:extLst>
      <p:ext uri="{BB962C8B-B14F-4D97-AF65-F5344CB8AC3E}">
        <p14:creationId xmlns:p14="http://schemas.microsoft.com/office/powerpoint/2010/main" val="22572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Lasso equation is asking is: “find the lowest residual level curve while staying within the green diamond”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</a:t>
            </a:r>
            <a:r>
              <a:rPr lang="en-US" sz="2200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/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154-6033-4506-BDE8-9A2461F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8" y="1385335"/>
            <a:ext cx="6969035" cy="4770977"/>
          </a:xfrm>
          <a:prstGeom prst="rect">
            <a:avLst/>
          </a:prstGeom>
        </p:spPr>
      </p:pic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1EB6FEC6-4ECE-49AF-BA4E-FE9BDCAF7908}"/>
              </a:ext>
            </a:extLst>
          </p:cNvPr>
          <p:cNvSpPr txBox="1">
            <a:spLocks/>
          </p:cNvSpPr>
          <p:nvPr/>
        </p:nvSpPr>
        <p:spPr>
          <a:xfrm>
            <a:off x="8147230" y="1584111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acts as a </a:t>
            </a:r>
            <a:r>
              <a:rPr lang="en-US" sz="2200" b="1" dirty="0"/>
              <a:t>variable selector </a:t>
            </a:r>
            <a:r>
              <a:rPr lang="en-US" sz="2200" dirty="0"/>
              <a:t>because the point of tangency for Lasso is often such that one of the variables (here beta_1) is zero 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B4B99EC-0EED-4214-AEF3-DEDC4BE2F0FD}"/>
              </a:ext>
            </a:extLst>
          </p:cNvPr>
          <p:cNvSpPr txBox="1">
            <a:spLocks/>
          </p:cNvSpPr>
          <p:nvPr/>
        </p:nvSpPr>
        <p:spPr>
          <a:xfrm>
            <a:off x="8147230" y="4143374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Ridge does not have this property, and we see there’s still some small value for beta_1 in the right plot</a:t>
            </a:r>
          </a:p>
        </p:txBody>
      </p:sp>
    </p:spTree>
    <p:extLst>
      <p:ext uri="{BB962C8B-B14F-4D97-AF65-F5344CB8AC3E}">
        <p14:creationId xmlns:p14="http://schemas.microsoft.com/office/powerpoint/2010/main" val="21341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Lasso when the “data generating process” (DGP, how the data is really formed) is </a:t>
            </a:r>
            <a:r>
              <a:rPr lang="en-US" b="1" dirty="0"/>
              <a:t>sparse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 sparse DGP?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Only a few variables really matter!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True model is parsimonious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Ridge should be used when many variables matter a little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ElasticNet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43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Why Choose? </a:t>
            </a:r>
            <a:r>
              <a:rPr lang="en-US" sz="3200" dirty="0" err="1">
                <a:solidFill>
                  <a:schemeClr val="accent1"/>
                </a:solidFill>
              </a:rPr>
              <a:t>ElasticNet</a:t>
            </a:r>
            <a:r>
              <a:rPr lang="en-US" sz="3200" dirty="0">
                <a:solidFill>
                  <a:schemeClr val="accent1"/>
                </a:solidFill>
              </a:rPr>
              <a:t> Uses Both Ridge and Lasso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</p:spPr>
            <p:txBody>
              <a:bodyPr numCol="1"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controls the amount of ridge versus lasso penalty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400" dirty="0"/>
                  <a:t> functions as before -&gt; controlling total amount of shrinkage penalty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2BEBF8E-200F-4F54-857F-CBDA42E149FC}"/>
              </a:ext>
            </a:extLst>
          </p:cNvPr>
          <p:cNvSpPr/>
          <p:nvPr/>
        </p:nvSpPr>
        <p:spPr>
          <a:xfrm rot="5400000">
            <a:off x="4791090" y="2998970"/>
            <a:ext cx="239453" cy="1771649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86A1-82AD-4B7C-9EB4-7EBB96097981}"/>
              </a:ext>
            </a:extLst>
          </p:cNvPr>
          <p:cNvSpPr txBox="1"/>
          <p:nvPr/>
        </p:nvSpPr>
        <p:spPr>
          <a:xfrm>
            <a:off x="4185297" y="409322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85E2FA-6B60-4E59-8894-698EA7BF66E6}"/>
              </a:ext>
            </a:extLst>
          </p:cNvPr>
          <p:cNvSpPr/>
          <p:nvPr/>
        </p:nvSpPr>
        <p:spPr>
          <a:xfrm rot="5400000">
            <a:off x="7417631" y="2831868"/>
            <a:ext cx="287715" cy="231593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20EBE-C911-4158-AA9B-BF8AF4F57213}"/>
              </a:ext>
            </a:extLst>
          </p:cNvPr>
          <p:cNvSpPr txBox="1"/>
          <p:nvPr/>
        </p:nvSpPr>
        <p:spPr>
          <a:xfrm>
            <a:off x="6822631" y="4191866"/>
            <a:ext cx="18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Ridge penalty</a:t>
            </a:r>
          </a:p>
        </p:txBody>
      </p:sp>
    </p:spTree>
    <p:extLst>
      <p:ext uri="{BB962C8B-B14F-4D97-AF65-F5344CB8AC3E}">
        <p14:creationId xmlns:p14="http://schemas.microsoft.com/office/powerpoint/2010/main" val="2051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How to choose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Grid Search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  <a:blipFill>
                <a:blip r:embed="rId2"/>
                <a:stretch>
                  <a:fillRect l="-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0" t="-1471" r="-63379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824" t="-1471" r="-47798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4040" t="-1471" r="-283838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2442" t="-1471" r="-226744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967" t="-1471" r="-8660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9435" t="-1471" r="-226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49BD30-AC85-4DD3-9490-AD4A9C0F4EA3}"/>
              </a:ext>
            </a:extLst>
          </p:cNvPr>
          <p:cNvSpPr txBox="1"/>
          <p:nvPr/>
        </p:nvSpPr>
        <p:spPr>
          <a:xfrm>
            <a:off x="1696583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0.3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CBF9651-1A7A-4261-98E7-13BDCF40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468" y="1865033"/>
            <a:ext cx="3174861" cy="1256234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try out a number of different combinations of hyper-parameters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E5EB8B5F-B5DD-4A01-A74F-005B82E6596C}"/>
              </a:ext>
            </a:extLst>
          </p:cNvPr>
          <p:cNvSpPr txBox="1">
            <a:spLocks/>
          </p:cNvSpPr>
          <p:nvPr/>
        </p:nvSpPr>
        <p:spPr>
          <a:xfrm>
            <a:off x="7828922" y="3134770"/>
            <a:ext cx="3236407" cy="193675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each hyper-parameter combination we calculate cross-validate MSE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EC457A-9498-41E1-A653-39D04835FD15}"/>
              </a:ext>
            </a:extLst>
          </p:cNvPr>
          <p:cNvSpPr txBox="1">
            <a:spLocks/>
          </p:cNvSpPr>
          <p:nvPr/>
        </p:nvSpPr>
        <p:spPr>
          <a:xfrm>
            <a:off x="7890468" y="4895765"/>
            <a:ext cx="2947936" cy="18257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Optimal combination has lowest cross-validated 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201DB-823E-4B40-85D6-1AE10D0BAD2B}"/>
              </a:ext>
            </a:extLst>
          </p:cNvPr>
          <p:cNvSpPr txBox="1"/>
          <p:nvPr/>
        </p:nvSpPr>
        <p:spPr>
          <a:xfrm>
            <a:off x="2793528" y="411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5C6A7-2E61-4ECE-8CD5-30F988C6E174}"/>
              </a:ext>
            </a:extLst>
          </p:cNvPr>
          <p:cNvSpPr txBox="1"/>
          <p:nvPr/>
        </p:nvSpPr>
        <p:spPr>
          <a:xfrm>
            <a:off x="398331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BF3D-79E9-42DB-9F09-71D10C16280E}"/>
              </a:ext>
            </a:extLst>
          </p:cNvPr>
          <p:cNvSpPr txBox="1"/>
          <p:nvPr/>
        </p:nvSpPr>
        <p:spPr>
          <a:xfrm>
            <a:off x="518166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40659-DE7A-4009-8778-723BF9A5DB34}"/>
              </a:ext>
            </a:extLst>
          </p:cNvPr>
          <p:cNvSpPr txBox="1"/>
          <p:nvPr/>
        </p:nvSpPr>
        <p:spPr>
          <a:xfrm>
            <a:off x="6311053" y="4103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0CF12-67CF-44EA-A8FE-289B5A03B6FB}"/>
              </a:ext>
            </a:extLst>
          </p:cNvPr>
          <p:cNvSpPr txBox="1"/>
          <p:nvPr/>
        </p:nvSpPr>
        <p:spPr>
          <a:xfrm>
            <a:off x="1696583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2E2FA-58F6-48D5-9787-4D7B153EC5D7}"/>
              </a:ext>
            </a:extLst>
          </p:cNvPr>
          <p:cNvSpPr txBox="1"/>
          <p:nvPr/>
        </p:nvSpPr>
        <p:spPr>
          <a:xfrm>
            <a:off x="2793528" y="4605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885F1-4F56-40AE-928B-B34BCEC5FB7E}"/>
              </a:ext>
            </a:extLst>
          </p:cNvPr>
          <p:cNvSpPr txBox="1"/>
          <p:nvPr/>
        </p:nvSpPr>
        <p:spPr>
          <a:xfrm>
            <a:off x="398331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9CBA-0601-43EA-A44A-781C22F366F7}"/>
              </a:ext>
            </a:extLst>
          </p:cNvPr>
          <p:cNvSpPr txBox="1"/>
          <p:nvPr/>
        </p:nvSpPr>
        <p:spPr>
          <a:xfrm>
            <a:off x="518166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7CCFF-C82C-4601-BCAA-FBE9E7EB0EBA}"/>
              </a:ext>
            </a:extLst>
          </p:cNvPr>
          <p:cNvSpPr txBox="1"/>
          <p:nvPr/>
        </p:nvSpPr>
        <p:spPr>
          <a:xfrm>
            <a:off x="6311053" y="4595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AC-B32D-4228-9059-C47B60308C7B}"/>
              </a:ext>
            </a:extLst>
          </p:cNvPr>
          <p:cNvSpPr txBox="1"/>
          <p:nvPr/>
        </p:nvSpPr>
        <p:spPr>
          <a:xfrm>
            <a:off x="2793528" y="50397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B5B4-AA76-4232-8F19-9561EE9223B3}"/>
              </a:ext>
            </a:extLst>
          </p:cNvPr>
          <p:cNvSpPr txBox="1"/>
          <p:nvPr/>
        </p:nvSpPr>
        <p:spPr>
          <a:xfrm>
            <a:off x="398331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7BF-F028-4A9C-834A-1D1E76C96491}"/>
              </a:ext>
            </a:extLst>
          </p:cNvPr>
          <p:cNvSpPr txBox="1"/>
          <p:nvPr/>
        </p:nvSpPr>
        <p:spPr>
          <a:xfrm>
            <a:off x="518166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AF1EF-9654-4B09-A011-29231353F5F7}"/>
              </a:ext>
            </a:extLst>
          </p:cNvPr>
          <p:cNvSpPr txBox="1"/>
          <p:nvPr/>
        </p:nvSpPr>
        <p:spPr>
          <a:xfrm>
            <a:off x="6311053" y="50294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A13FC-5FBF-40E8-8E80-6A5AC68C18FC}"/>
              </a:ext>
            </a:extLst>
          </p:cNvPr>
          <p:cNvSpPr txBox="1"/>
          <p:nvPr/>
        </p:nvSpPr>
        <p:spPr>
          <a:xfrm>
            <a:off x="1696583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78270-2B4D-4036-A8F0-7BBABD5BA260}"/>
              </a:ext>
            </a:extLst>
          </p:cNvPr>
          <p:cNvSpPr txBox="1"/>
          <p:nvPr/>
        </p:nvSpPr>
        <p:spPr>
          <a:xfrm>
            <a:off x="2793528" y="55321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D33C7-2DF9-4645-90D0-13778BF26CC4}"/>
              </a:ext>
            </a:extLst>
          </p:cNvPr>
          <p:cNvSpPr txBox="1"/>
          <p:nvPr/>
        </p:nvSpPr>
        <p:spPr>
          <a:xfrm>
            <a:off x="398331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14DE2-CA08-42B0-8FDF-9F7D997DAD79}"/>
              </a:ext>
            </a:extLst>
          </p:cNvPr>
          <p:cNvSpPr txBox="1"/>
          <p:nvPr/>
        </p:nvSpPr>
        <p:spPr>
          <a:xfrm>
            <a:off x="518166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9344C-43CF-41A9-876B-B65A41C132A9}"/>
              </a:ext>
            </a:extLst>
          </p:cNvPr>
          <p:cNvSpPr txBox="1"/>
          <p:nvPr/>
        </p:nvSpPr>
        <p:spPr>
          <a:xfrm>
            <a:off x="6311053" y="55218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7.4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8D772-ECF8-4436-A914-2EAA3A1312F7}"/>
              </a:ext>
            </a:extLst>
          </p:cNvPr>
          <p:cNvSpPr txBox="1"/>
          <p:nvPr/>
        </p:nvSpPr>
        <p:spPr>
          <a:xfrm>
            <a:off x="1696583" y="5006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AEDA8DAE-6CAA-4053-99DD-0EB638B9D3BB}"/>
              </a:ext>
            </a:extLst>
          </p:cNvPr>
          <p:cNvSpPr/>
          <p:nvPr/>
        </p:nvSpPr>
        <p:spPr>
          <a:xfrm>
            <a:off x="1583686" y="3587016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8A9D3254-9624-4E35-A519-52E792DFF443}"/>
              </a:ext>
            </a:extLst>
          </p:cNvPr>
          <p:cNvSpPr/>
          <p:nvPr/>
        </p:nvSpPr>
        <p:spPr>
          <a:xfrm>
            <a:off x="627234" y="4034909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7" grpId="0" build="p"/>
      <p:bldP spid="18" grpId="0" build="p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6763CE-6B32-4067-BF13-0BC5BB76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6033"/>
            <a:ext cx="3990721" cy="357544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676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Estimating </a:t>
            </a:r>
            <a:r>
              <a:rPr lang="en-US" sz="3600" dirty="0" err="1">
                <a:solidFill>
                  <a:schemeClr val="accent1"/>
                </a:solidFill>
              </a:rPr>
              <a:t>ElasticNet</a:t>
            </a:r>
            <a:r>
              <a:rPr lang="en-US" sz="3600" dirty="0">
                <a:solidFill>
                  <a:schemeClr val="accent1"/>
                </a:solidFill>
              </a:rPr>
              <a:t> with </a:t>
            </a:r>
            <a:r>
              <a:rPr lang="en-US" sz="3600" dirty="0" err="1">
                <a:solidFill>
                  <a:schemeClr val="accent1"/>
                </a:solidFill>
              </a:rPr>
              <a:t>cva.glmnet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793B2-B427-47CE-82CE-C89728A6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964642"/>
            <a:ext cx="5678970" cy="17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D7AE9-7E41-4180-AA93-E96E1ADEEC74}"/>
              </a:ext>
            </a:extLst>
          </p:cNvPr>
          <p:cNvSpPr txBox="1"/>
          <p:nvPr/>
        </p:nvSpPr>
        <p:spPr>
          <a:xfrm>
            <a:off x="6702250" y="104907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cva.glmnet</a:t>
            </a:r>
            <a:r>
              <a:rPr lang="en-US" sz="2400" dirty="0"/>
              <a:t> will estimate a variety of </a:t>
            </a:r>
            <a:r>
              <a:rPr lang="en-US" sz="2400" dirty="0" err="1"/>
              <a:t>elasticNet</a:t>
            </a:r>
            <a:r>
              <a:rPr lang="en-US" sz="2400" dirty="0"/>
              <a:t> models varying alpha from 0 (all ridge) to 1 (all lasso)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AB70A-7E3E-4F00-912C-9C38411586BD}"/>
              </a:ext>
            </a:extLst>
          </p:cNvPr>
          <p:cNvSpPr txBox="1"/>
          <p:nvPr/>
        </p:nvSpPr>
        <p:spPr>
          <a:xfrm>
            <a:off x="6702250" y="2331219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must specify a sequence of alphas (between zero and 1) to estimate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327861D-3992-4D96-BCC1-14148600ABCF}"/>
              </a:ext>
            </a:extLst>
          </p:cNvPr>
          <p:cNvSpPr/>
          <p:nvPr/>
        </p:nvSpPr>
        <p:spPr>
          <a:xfrm>
            <a:off x="2984361" y="2069961"/>
            <a:ext cx="3316084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57BF4-9C4D-4F7E-9641-BF36FF0B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3" y="2760733"/>
            <a:ext cx="4114173" cy="729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3380F0-2C23-4B4F-8EF0-6129563D56AC}"/>
              </a:ext>
            </a:extLst>
          </p:cNvPr>
          <p:cNvSpPr txBox="1"/>
          <p:nvPr/>
        </p:nvSpPr>
        <p:spPr>
          <a:xfrm>
            <a:off x="6702249" y="353154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function </a:t>
            </a:r>
            <a:r>
              <a:rPr lang="en-US" sz="2400" dirty="0" err="1"/>
              <a:t>minlossplot</a:t>
            </a:r>
            <a:r>
              <a:rPr lang="en-US" sz="2400" dirty="0"/>
              <a:t>() shows us how cross-validated MSE varies as we change alpha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7B3FF-1B40-409E-9636-181775DCA4BD}"/>
              </a:ext>
            </a:extLst>
          </p:cNvPr>
          <p:cNvSpPr txBox="1"/>
          <p:nvPr/>
        </p:nvSpPr>
        <p:spPr>
          <a:xfrm>
            <a:off x="6702248" y="4813689"/>
            <a:ext cx="504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plot reveals the minimum alpha value is at alpha = 0 or full lasso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ABBBAE0-2F20-42C0-AD70-187415C2076F}"/>
              </a:ext>
            </a:extLst>
          </p:cNvPr>
          <p:cNvSpPr/>
          <p:nvPr/>
        </p:nvSpPr>
        <p:spPr>
          <a:xfrm>
            <a:off x="1326319" y="5632100"/>
            <a:ext cx="552723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  <p:bldP spid="19" grpId="0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 – Some Machine Learning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Parsimony means a model explains equally well using fewer variables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Ridge and Lasso penalize magnitude and number of variables to obtain parsimony and avoid overfitting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Ridge uses ^2 penalization, Lasso uses absolute value penalization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Cross-validation approximates out of sample fit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key parameter and controls how much parsimony or shrinkage is used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/>
                  <a:t>Higher lambda -&gt; more shrinkage</a:t>
                </a:r>
              </a:p>
              <a:p>
                <a:pPr lvl="1">
                  <a:lnSpc>
                    <a:spcPct val="11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Lasso acts as a variable selector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Use lasso when you believe the true model is sparse/parsimonious/few variables matter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Use ridge when you believe the true model is not sparse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  <a:blipFill>
                <a:blip r:embed="rId2"/>
                <a:stretch>
                  <a:fillRect l="-747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as-Variance Tradeoff in Machine Learning | Learn OpenCV">
            <a:extLst>
              <a:ext uri="{FF2B5EF4-FFF2-40B4-BE49-F238E27FC236}">
                <a16:creationId xmlns:a16="http://schemas.microsoft.com/office/drawing/2014/main" id="{4F767002-8EB0-734B-A5CE-6088C3BC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2" y="930101"/>
            <a:ext cx="7488716" cy="56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Recall Bias-Variance Tradeoff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031" y="1262841"/>
            <a:ext cx="4148769" cy="476512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More model complexity test performance, but beyond a certain point it can increase test/validation error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Note that training error always increases with model complexity!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Key is determining optimal model complexity (in linear models, more complexity = more variables)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B12BC4-9862-4E4B-9C3C-7D6F190C0444}"/>
              </a:ext>
            </a:extLst>
          </p:cNvPr>
          <p:cNvCxnSpPr/>
          <p:nvPr/>
        </p:nvCxnSpPr>
        <p:spPr>
          <a:xfrm>
            <a:off x="3338111" y="3073706"/>
            <a:ext cx="0" cy="1553378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86923-000A-C74F-88D7-3C79A745B10D}"/>
              </a:ext>
            </a:extLst>
          </p:cNvPr>
          <p:cNvSpPr txBox="1"/>
          <p:nvPr/>
        </p:nvSpPr>
        <p:spPr>
          <a:xfrm>
            <a:off x="2220009" y="1750267"/>
            <a:ext cx="223620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Minimum of validation/ test error =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4933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Ridge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Example: Semiconductor Manufacturing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844" y="1262842"/>
            <a:ext cx="6037244" cy="283543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As an example, let’s use the </a:t>
            </a:r>
            <a:r>
              <a:rPr lang="en-US" sz="2400" dirty="0" err="1"/>
              <a:t>semiconductor.csv</a:t>
            </a:r>
            <a:r>
              <a:rPr lang="en-US" sz="2400" dirty="0"/>
              <a:t> data.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This data is has </a:t>
            </a:r>
            <a:r>
              <a:rPr lang="en-US" sz="2400" b="1" dirty="0"/>
              <a:t>X data on 200 </a:t>
            </a:r>
            <a:r>
              <a:rPr lang="en-US" sz="2400" dirty="0"/>
              <a:t>sensors during a semiconductor manufacturing process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Y (outcome) data is 0 = if chip has a failure, 1 = if chip has a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05B1-BCBE-704C-8DF3-B4377C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6" y="1262841"/>
            <a:ext cx="4089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/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𝑝𝑟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𝑓𝑎𝑖𝑙𝑢𝑟𝑒</m:t>
                          </m:r>
                        </m:e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9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CECEB0-03A7-664E-AF8A-CF71DF34B9CB}"/>
              </a:ext>
            </a:extLst>
          </p:cNvPr>
          <p:cNvSpPr txBox="1">
            <a:spLocks/>
          </p:cNvSpPr>
          <p:nvPr/>
        </p:nvSpPr>
        <p:spPr>
          <a:xfrm>
            <a:off x="5138503" y="4349547"/>
            <a:ext cx="6037244" cy="824217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We can model probability of failure (Y) based on sensor readings as: </a:t>
            </a:r>
          </a:p>
        </p:txBody>
      </p:sp>
    </p:spTree>
    <p:extLst>
      <p:ext uri="{BB962C8B-B14F-4D97-AF65-F5344CB8AC3E}">
        <p14:creationId xmlns:p14="http://schemas.microsoft.com/office/powerpoint/2010/main" val="9274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65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Semiconductor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33FBF-15A7-DA43-B71D-8D7ABED1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6" y="1108075"/>
            <a:ext cx="6271556" cy="416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E2E72-1DE1-0144-B658-37D2415C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9" t="-1476" b="-1"/>
          <a:stretch/>
        </p:blipFill>
        <p:spPr>
          <a:xfrm>
            <a:off x="6685156" y="1424066"/>
            <a:ext cx="1244084" cy="3852472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8B8690-5FCC-E74F-B206-13446ED55B1B}"/>
              </a:ext>
            </a:extLst>
          </p:cNvPr>
          <p:cNvSpPr txBox="1">
            <a:spLocks/>
          </p:cNvSpPr>
          <p:nvPr/>
        </p:nvSpPr>
        <p:spPr>
          <a:xfrm>
            <a:off x="8610600" y="1726268"/>
            <a:ext cx="3420978" cy="37151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This is big data!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N = 1477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K = 200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Specifically </a:t>
            </a:r>
            <a:r>
              <a:rPr lang="en-US" sz="2400" b="1" dirty="0"/>
              <a:t>wide </a:t>
            </a:r>
            <a:r>
              <a:rPr lang="en-US" sz="2400" dirty="0"/>
              <a:t>given that we have many predictors to possibly model chip failure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0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Fit a Logistic Model Using All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136" y="1262842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Split data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4BED-B2B4-4E4B-89B6-B45BECE1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131943"/>
            <a:ext cx="5537200" cy="250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B1F20-81BD-2B4D-ADF0-5CBFD6D7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3702050"/>
            <a:ext cx="4762500" cy="26543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621135" y="3428999"/>
            <a:ext cx="4649120" cy="26543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/>
              <a:t>Estimate a logistic model predicting failure as a function of all 200 sensor readings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Note “~ .” means use every other variable in the matrix to predict the outcome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7504741-B69B-984A-A7C6-4CA983261FBE}"/>
              </a:ext>
            </a:extLst>
          </p:cNvPr>
          <p:cNvSpPr/>
          <p:nvPr/>
        </p:nvSpPr>
        <p:spPr>
          <a:xfrm>
            <a:off x="2599981" y="4625519"/>
            <a:ext cx="1145754" cy="32105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2807</Words>
  <Application>Microsoft Office PowerPoint</Application>
  <PresentationFormat>Widescreen</PresentationFormat>
  <Paragraphs>547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</vt:lpstr>
      <vt:lpstr>3. Ridge, Lasso, and ElasticNet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Some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224</cp:revision>
  <cp:lastPrinted>2019-07-22T15:55:49Z</cp:lastPrinted>
  <dcterms:created xsi:type="dcterms:W3CDTF">2017-12-17T16:55:41Z</dcterms:created>
  <dcterms:modified xsi:type="dcterms:W3CDTF">2020-12-02T04:46:34Z</dcterms:modified>
</cp:coreProperties>
</file>